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6"/>
  </p:notesMasterIdLst>
  <p:sldIdLst>
    <p:sldId id="256" r:id="rId2"/>
    <p:sldId id="281" r:id="rId3"/>
    <p:sldId id="279" r:id="rId4"/>
    <p:sldId id="280" r:id="rId5"/>
    <p:sldId id="278" r:id="rId6"/>
    <p:sldId id="257" r:id="rId7"/>
    <p:sldId id="258" r:id="rId8"/>
    <p:sldId id="260" r:id="rId9"/>
    <p:sldId id="282" r:id="rId10"/>
    <p:sldId id="271" r:id="rId11"/>
    <p:sldId id="276" r:id="rId12"/>
    <p:sldId id="277" r:id="rId13"/>
    <p:sldId id="283" r:id="rId14"/>
    <p:sldId id="270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9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33684-794C-4E8B-AB43-79A9C3FCB806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1" y="4343401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0B28F-AF10-4A90-ADC0-FD70BFF500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48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0B28F-AF10-4A90-ADC0-FD70BFF500C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896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0B28F-AF10-4A90-ADC0-FD70BFF500C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34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78CBC4-5FE8-4905-85C0-8A946F7413C7}" type="datetimeFigureOut">
              <a:rPr lang="de-DE" smtClean="0"/>
              <a:t>06.09.2012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F5182E-DAE9-4E8A-9BDB-8318FBB485D6}" type="slidenum">
              <a:rPr lang="de-DE" smtClean="0"/>
              <a:t>‹Nr.›</a:t>
            </a:fld>
            <a:endParaRPr lang="de-D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395463"/>
          </a:xfrm>
        </p:spPr>
        <p:txBody>
          <a:bodyPr>
            <a:normAutofit/>
          </a:bodyPr>
          <a:lstStyle/>
          <a:p>
            <a:r>
              <a:rPr lang="de-DE" sz="6000" dirty="0" smtClean="0">
                <a:latin typeface="Palatino Linotype" pitchFamily="18" charset="0"/>
              </a:rPr>
              <a:t>Wettbewerbsarbeit, Facharbeit, Besondere Lernleistung</a:t>
            </a:r>
            <a:endParaRPr lang="de-DE" sz="6000" dirty="0">
              <a:latin typeface="Palatino Linotype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591072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Möglichkeiten zur Verbindung von außerschulischem Wettbewerb und innerschulischem Anforderungsprofil</a:t>
            </a:r>
          </a:p>
          <a:p>
            <a:endParaRPr lang="de-DE" sz="1600" dirty="0" smtClean="0"/>
          </a:p>
          <a:p>
            <a:r>
              <a:rPr lang="de-DE" sz="1600" dirty="0" smtClean="0"/>
              <a:t>Kai Willig, RFB Geschichte Westpfalz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2019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sz="4800" dirty="0" smtClean="0">
                <a:latin typeface="Palatino Linotype" pitchFamily="18" charset="0"/>
              </a:rPr>
              <a:t>Vorteile und Nachteile</a:t>
            </a:r>
            <a:endParaRPr lang="de-DE" sz="4800" dirty="0">
              <a:latin typeface="Palatino Linotype" pitchFamily="18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4040188" cy="669776"/>
          </a:xfrm>
        </p:spPr>
        <p:txBody>
          <a:bodyPr/>
          <a:lstStyle/>
          <a:p>
            <a:r>
              <a:rPr lang="de-DE" sz="32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        Facharbeit</a:t>
            </a:r>
            <a:endParaRPr lang="de-DE" sz="3200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572000" y="1340768"/>
            <a:ext cx="4041775" cy="654843"/>
          </a:xfrm>
        </p:spPr>
        <p:txBody>
          <a:bodyPr/>
          <a:lstStyle/>
          <a:p>
            <a:r>
              <a:rPr lang="de-DE" sz="32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          BLL</a:t>
            </a:r>
            <a:endParaRPr lang="de-DE" sz="3200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212848"/>
            <a:ext cx="3970784" cy="4645152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Anspruch des forschenden Lernens</a:t>
            </a:r>
          </a:p>
          <a:p>
            <a:pPr marL="0" indent="0">
              <a:buNone/>
            </a:pPr>
            <a:endParaRPr lang="de-DE" sz="2400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r>
              <a:rPr lang="de-DE" sz="2400" dirty="0" smtClean="0">
                <a:solidFill>
                  <a:srgbClr val="FF0000"/>
                </a:solidFill>
                <a:latin typeface="Palatino Linotype" pitchFamily="18" charset="0"/>
              </a:rPr>
              <a:t>Seitenzahl 12</a:t>
            </a:r>
          </a:p>
          <a:p>
            <a:pPr marL="0" indent="0">
              <a:buNone/>
            </a:pPr>
            <a:endParaRPr lang="de-DE" sz="2400" dirty="0" smtClean="0">
              <a:solidFill>
                <a:schemeClr val="accent1"/>
              </a:solidFill>
              <a:latin typeface="Palatino Linotype" pitchFamily="18" charset="0"/>
            </a:endParaRPr>
          </a:p>
          <a:p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is zu drei Schüler </a:t>
            </a:r>
          </a:p>
          <a:p>
            <a:pPr marL="0" indent="0">
              <a:buNone/>
            </a:pPr>
            <a:endParaRPr lang="de-DE" sz="2400" dirty="0" smtClean="0">
              <a:solidFill>
                <a:schemeClr val="accent1"/>
              </a:solidFill>
              <a:latin typeface="Palatino Linotype" pitchFamily="18" charset="0"/>
            </a:endParaRPr>
          </a:p>
          <a:p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Einstiegsmöglichkeit mit Bekanntgabe des Wettbewerbsthemas</a:t>
            </a:r>
          </a:p>
          <a:p>
            <a:endParaRPr lang="de-DE" sz="2400" dirty="0">
              <a:solidFill>
                <a:schemeClr val="accent1"/>
              </a:solidFill>
              <a:latin typeface="Palatino Linotype" pitchFamily="18" charset="0"/>
            </a:endParaRPr>
          </a:p>
          <a:p>
            <a:r>
              <a:rPr lang="de-DE" sz="2400" dirty="0" smtClean="0">
                <a:solidFill>
                  <a:srgbClr val="FF0000"/>
                </a:solidFill>
                <a:latin typeface="Palatino Linotype" pitchFamily="18" charset="0"/>
              </a:rPr>
              <a:t>Kein Arbeitsbericht</a:t>
            </a:r>
          </a:p>
          <a:p>
            <a:endParaRPr lang="de-DE" sz="2400" dirty="0">
              <a:solidFill>
                <a:srgbClr val="FF0000"/>
              </a:solidFill>
              <a:latin typeface="Palatino Linotype" pitchFamily="18" charset="0"/>
            </a:endParaRPr>
          </a:p>
          <a:p>
            <a:r>
              <a:rPr lang="de-DE" sz="2400" dirty="0" smtClean="0">
                <a:solidFill>
                  <a:srgbClr val="002060"/>
                </a:solidFill>
                <a:latin typeface="Palatino Linotype" pitchFamily="18" charset="0"/>
              </a:rPr>
              <a:t>Zeitfaktor</a:t>
            </a:r>
          </a:p>
          <a:p>
            <a:endParaRPr lang="de-DE" dirty="0" smtClean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427984" y="2132856"/>
            <a:ext cx="4032448" cy="4536504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Anspruch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des forschenden Lernens</a:t>
            </a:r>
          </a:p>
          <a:p>
            <a:pPr marL="0" indent="0">
              <a:buNone/>
            </a:pPr>
            <a:endParaRPr lang="de-DE" sz="2400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Seitenzahl 25</a:t>
            </a:r>
          </a:p>
          <a:p>
            <a:pPr marL="0" indent="0">
              <a:buNone/>
            </a:pPr>
            <a:endParaRPr lang="de-DE" sz="2400" dirty="0" smtClean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de-DE" sz="2400" dirty="0">
                <a:solidFill>
                  <a:srgbClr val="FF0000"/>
                </a:solidFill>
                <a:latin typeface="Palatino Linotype" pitchFamily="18" charset="0"/>
              </a:rPr>
              <a:t>b</a:t>
            </a:r>
            <a:r>
              <a:rPr lang="de-DE" sz="2400" dirty="0" smtClean="0">
                <a:solidFill>
                  <a:srgbClr val="FF0000"/>
                </a:solidFill>
                <a:latin typeface="Palatino Linotype" pitchFamily="18" charset="0"/>
              </a:rPr>
              <a:t>is </a:t>
            </a:r>
            <a:r>
              <a:rPr lang="de-DE" sz="2400" dirty="0">
                <a:solidFill>
                  <a:srgbClr val="FF0000"/>
                </a:solidFill>
                <a:latin typeface="Palatino Linotype" pitchFamily="18" charset="0"/>
              </a:rPr>
              <a:t>zu </a:t>
            </a:r>
            <a:r>
              <a:rPr lang="de-DE" sz="2400" dirty="0" smtClean="0">
                <a:solidFill>
                  <a:srgbClr val="FF0000"/>
                </a:solidFill>
                <a:latin typeface="Palatino Linotype" pitchFamily="18" charset="0"/>
              </a:rPr>
              <a:t>drei Schüler</a:t>
            </a:r>
          </a:p>
          <a:p>
            <a:endParaRPr lang="de-DE" sz="2400" dirty="0">
              <a:solidFill>
                <a:schemeClr val="accent1"/>
              </a:solidFill>
              <a:latin typeface="Palatino Linotype" pitchFamily="18" charset="0"/>
            </a:endParaRPr>
          </a:p>
          <a:p>
            <a:r>
              <a:rPr lang="de-DE" sz="2400" dirty="0" smtClean="0">
                <a:solidFill>
                  <a:srgbClr val="FF0000"/>
                </a:solidFill>
                <a:latin typeface="Palatino Linotype" pitchFamily="18" charset="0"/>
              </a:rPr>
              <a:t>Einstieg häufig vor </a:t>
            </a:r>
            <a:r>
              <a:rPr lang="de-DE" sz="2400" dirty="0">
                <a:solidFill>
                  <a:srgbClr val="FF0000"/>
                </a:solidFill>
                <a:latin typeface="Palatino Linotype" pitchFamily="18" charset="0"/>
              </a:rPr>
              <a:t>Bekanntgabe des </a:t>
            </a:r>
            <a:r>
              <a:rPr lang="de-DE" sz="2400" dirty="0" smtClean="0">
                <a:solidFill>
                  <a:srgbClr val="FF0000"/>
                </a:solidFill>
                <a:latin typeface="Palatino Linotype" pitchFamily="18" charset="0"/>
              </a:rPr>
              <a:t>Wettbewerbsthemas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chemeClr val="accent1"/>
                </a:solidFill>
                <a:latin typeface="Palatino Linotype" pitchFamily="18" charset="0"/>
              </a:rPr>
              <a:t>                                                                                   </a:t>
            </a:r>
          </a:p>
          <a:p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Arbeitsberich</a:t>
            </a:r>
            <a:r>
              <a:rPr lang="de-DE" sz="2400" dirty="0" smtClean="0">
                <a:solidFill>
                  <a:schemeClr val="accent1"/>
                </a:solidFill>
                <a:latin typeface="Palatino Linotype" pitchFamily="18" charset="0"/>
              </a:rPr>
              <a:t>t</a:t>
            </a:r>
          </a:p>
          <a:p>
            <a:endParaRPr lang="de-DE" sz="2400" dirty="0">
              <a:solidFill>
                <a:schemeClr val="accent1"/>
              </a:solidFill>
              <a:latin typeface="Palatino Linotype" pitchFamily="18" charset="0"/>
            </a:endParaRPr>
          </a:p>
          <a:p>
            <a:r>
              <a:rPr lang="de-DE" sz="2400" dirty="0" smtClean="0">
                <a:solidFill>
                  <a:srgbClr val="FF0000"/>
                </a:solidFill>
                <a:latin typeface="Palatino Linotype" pitchFamily="18" charset="0"/>
              </a:rPr>
              <a:t>Zeitfaktor</a:t>
            </a:r>
          </a:p>
          <a:p>
            <a:endParaRPr lang="de-DE" sz="2400" dirty="0">
              <a:solidFill>
                <a:schemeClr val="accent1"/>
              </a:solidFill>
              <a:latin typeface="Palatino Linotype" pitchFamily="18" charset="0"/>
            </a:endParaRPr>
          </a:p>
          <a:p>
            <a:endParaRPr lang="de-DE" sz="2400" dirty="0" smtClean="0">
              <a:solidFill>
                <a:schemeClr val="accent1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de-DE" sz="2400" dirty="0" smtClean="0">
              <a:solidFill>
                <a:schemeClr val="accent1"/>
              </a:solidFill>
              <a:latin typeface="+mn-lt"/>
            </a:endParaRPr>
          </a:p>
          <a:p>
            <a:endParaRPr lang="de-DE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00B050"/>
              </a:solidFill>
            </a:endParaRP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28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9239" y="1556792"/>
            <a:ext cx="41044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Verwendung einer in Jahrgangsstufe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11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eingereichten </a:t>
            </a:r>
            <a:r>
              <a:rPr lang="de-DE" u="sng" dirty="0">
                <a:solidFill>
                  <a:schemeClr val="accent1"/>
                </a:solidFill>
                <a:latin typeface="Palatino Linotype" pitchFamily="18" charset="0"/>
              </a:rPr>
              <a:t>Wettbewerbsarbeit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accent1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Beginn einer </a:t>
            </a:r>
            <a:r>
              <a:rPr lang="de-DE" u="sng" dirty="0">
                <a:solidFill>
                  <a:schemeClr val="accent1"/>
                </a:solidFill>
                <a:latin typeface="Palatino Linotype" pitchFamily="18" charset="0"/>
              </a:rPr>
              <a:t>Facharbeit als Einzelarbeit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 </a:t>
            </a:r>
            <a:r>
              <a:rPr lang="de-DE" dirty="0" smtClean="0">
                <a:solidFill>
                  <a:schemeClr val="accent1"/>
                </a:solidFill>
                <a:latin typeface="Palatino Linotype" pitchFamily="18" charset="0"/>
              </a:rPr>
              <a:t>mit/nach </a:t>
            </a:r>
            <a:r>
              <a:rPr lang="de-DE" dirty="0" smtClean="0">
                <a:solidFill>
                  <a:schemeClr val="accent1"/>
                </a:solidFill>
                <a:latin typeface="Palatino Linotype" pitchFamily="18" charset="0"/>
              </a:rPr>
              <a:t>Bekanntgabe des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Wettbewerbsthemas in Jahrgangsstufe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12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accent1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Beginn einer </a:t>
            </a:r>
            <a:r>
              <a:rPr lang="de-DE" u="sng" dirty="0">
                <a:solidFill>
                  <a:schemeClr val="accent1"/>
                </a:solidFill>
                <a:latin typeface="Palatino Linotype" pitchFamily="18" charset="0"/>
              </a:rPr>
              <a:t>Facharbeit </a:t>
            </a:r>
            <a:r>
              <a:rPr lang="de-DE" u="sng" dirty="0">
                <a:solidFill>
                  <a:srgbClr val="0070C0"/>
                </a:solidFill>
                <a:latin typeface="Palatino Linotype" pitchFamily="18" charset="0"/>
              </a:rPr>
              <a:t>als Gruppenprodukt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 </a:t>
            </a:r>
            <a:r>
              <a:rPr lang="de-DE" dirty="0" smtClean="0">
                <a:solidFill>
                  <a:schemeClr val="accent1"/>
                </a:solidFill>
                <a:latin typeface="Palatino Linotype" pitchFamily="18" charset="0"/>
              </a:rPr>
              <a:t>mit/nach Be-kanntgabe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des </a:t>
            </a:r>
            <a:r>
              <a:rPr lang="de-DE" dirty="0" smtClean="0">
                <a:solidFill>
                  <a:schemeClr val="accent1"/>
                </a:solidFill>
                <a:latin typeface="Palatino Linotype" pitchFamily="18" charset="0"/>
              </a:rPr>
              <a:t>Wettbewerbsthemas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in Jahrgangsstufe </a:t>
            </a:r>
            <a:r>
              <a:rPr lang="de-DE" b="1" dirty="0">
                <a:solidFill>
                  <a:schemeClr val="tx2">
                    <a:lumMod val="75000"/>
                  </a:schemeClr>
                </a:solidFill>
                <a:latin typeface="Palatino Linotype" pitchFamily="18" charset="0"/>
              </a:rPr>
              <a:t>12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accent1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Verwendung einer Facharbeit        </a:t>
            </a:r>
            <a:r>
              <a:rPr lang="de-DE" dirty="0">
                <a:solidFill>
                  <a:srgbClr val="FF0000"/>
                </a:solidFill>
                <a:latin typeface="Palatino Linotype" pitchFamily="18" charset="0"/>
              </a:rPr>
              <a:t>als Wettbewerbsarbeit in Jahrgangsstufe </a:t>
            </a:r>
            <a:r>
              <a:rPr lang="de-DE" b="1" dirty="0">
                <a:solidFill>
                  <a:srgbClr val="FF0000"/>
                </a:solidFill>
                <a:latin typeface="Palatino Linotype" pitchFamily="18" charset="0"/>
              </a:rPr>
              <a:t>13</a:t>
            </a:r>
          </a:p>
        </p:txBody>
      </p:sp>
      <p:sp>
        <p:nvSpPr>
          <p:cNvPr id="3" name="Rechteck 2"/>
          <p:cNvSpPr/>
          <p:nvPr/>
        </p:nvSpPr>
        <p:spPr>
          <a:xfrm>
            <a:off x="4343715" y="1533111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Reduktion, 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Einbringen von Teilen, überarbeitete Kapitel; „12-Seiten-Gebot“</a:t>
            </a:r>
          </a:p>
          <a:p>
            <a:endParaRPr lang="de-DE" dirty="0" smtClean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Ausbau der Facharbeit, Vertiefung von Teilaspekten; Arbeitsbericht muss ergänzt werden.</a:t>
            </a:r>
          </a:p>
          <a:p>
            <a:endParaRPr lang="de-DE" dirty="0" smtClean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g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ut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geeignet bzgl. der Quantität; Arbeitsbericht muss ergänzt werden. </a:t>
            </a:r>
          </a:p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36 Seiten + Anhang</a:t>
            </a:r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 smtClean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pPr lvl="0"/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Ausbau der Facharbeit, Vertiefung von Teilaspekten; Arbeitsbericht muss ergänzt werden. </a:t>
            </a:r>
            <a:r>
              <a:rPr lang="de-DE" u="sng" dirty="0" smtClean="0">
                <a:solidFill>
                  <a:srgbClr val="FF0000"/>
                </a:solidFill>
                <a:latin typeface="Palatino Linotype" pitchFamily="18" charset="0"/>
              </a:rPr>
              <a:t>Thema muss passen!</a:t>
            </a:r>
            <a:endParaRPr lang="de-DE" u="sng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2841689" y="1772816"/>
            <a:ext cx="13978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3417753" y="2852936"/>
            <a:ext cx="8218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3435917" y="4221088"/>
            <a:ext cx="8218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3644775" y="5589240"/>
            <a:ext cx="6989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477484" y="740457"/>
            <a:ext cx="8726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>
                <a:latin typeface="Palatino Linotype" pitchFamily="18" charset="0"/>
              </a:rPr>
              <a:t>Verknüpfung </a:t>
            </a:r>
            <a:r>
              <a:rPr lang="de-DE" sz="3200" dirty="0" smtClean="0">
                <a:latin typeface="Palatino Linotype" pitchFamily="18" charset="0"/>
              </a:rPr>
              <a:t>Facharbeit/Wettbewerbsarbeit </a:t>
            </a:r>
            <a:r>
              <a:rPr lang="de-DE" sz="1600" dirty="0" smtClean="0">
                <a:latin typeface="Palatino Linotype" pitchFamily="18" charset="0"/>
              </a:rPr>
              <a:t>(G 9)</a:t>
            </a:r>
            <a:endParaRPr lang="de-DE" sz="16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62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-315416"/>
            <a:ext cx="8244408" cy="1440160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rgbClr val="002060"/>
                </a:solidFill>
                <a:latin typeface="Palatino Linotype" pitchFamily="18" charset="0"/>
              </a:rPr>
              <a:t>Verknüpfung BLL/Wettbewerbsarbeit </a:t>
            </a:r>
            <a:r>
              <a:rPr lang="de-DE" sz="1600" dirty="0" smtClean="0">
                <a:solidFill>
                  <a:srgbClr val="002060"/>
                </a:solidFill>
                <a:latin typeface="Palatino Linotype" pitchFamily="18" charset="0"/>
              </a:rPr>
              <a:t>(G 9)</a:t>
            </a:r>
            <a:endParaRPr lang="de-DE" sz="1600" dirty="0">
              <a:solidFill>
                <a:srgbClr val="002060"/>
              </a:solidFill>
              <a:latin typeface="Palatino Linotype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29951" y="1268760"/>
            <a:ext cx="40324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Verwendung einer in Jahrgangsstufe </a:t>
            </a:r>
            <a:r>
              <a:rPr lang="de-DE" b="1" dirty="0">
                <a:solidFill>
                  <a:srgbClr val="002060"/>
                </a:solidFill>
                <a:latin typeface="Palatino Linotype" pitchFamily="18" charset="0"/>
              </a:rPr>
              <a:t>11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eingereichten </a:t>
            </a:r>
            <a:r>
              <a:rPr lang="de-DE" u="sng" dirty="0">
                <a:solidFill>
                  <a:schemeClr val="accent1"/>
                </a:solidFill>
                <a:latin typeface="Palatino Linotype" pitchFamily="18" charset="0"/>
              </a:rPr>
              <a:t>Wettbewerbsarbeit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accent1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Beginn einer </a:t>
            </a:r>
            <a:r>
              <a:rPr lang="de-DE" u="sng" dirty="0" smtClean="0">
                <a:solidFill>
                  <a:schemeClr val="accent1"/>
                </a:solidFill>
                <a:latin typeface="Palatino Linotype" pitchFamily="18" charset="0"/>
              </a:rPr>
              <a:t>BLL  </a:t>
            </a:r>
            <a:r>
              <a:rPr lang="de-DE" u="sng" dirty="0">
                <a:solidFill>
                  <a:schemeClr val="accent1"/>
                </a:solidFill>
                <a:latin typeface="Palatino Linotype" pitchFamily="18" charset="0"/>
              </a:rPr>
              <a:t>als </a:t>
            </a:r>
            <a:r>
              <a:rPr lang="de-DE" u="sng" dirty="0" smtClean="0">
                <a:solidFill>
                  <a:schemeClr val="accent1"/>
                </a:solidFill>
                <a:latin typeface="Palatino Linotype" pitchFamily="18" charset="0"/>
              </a:rPr>
              <a:t>Einzel-  arbeit</a:t>
            </a:r>
            <a:r>
              <a:rPr lang="de-DE" dirty="0" smtClean="0">
                <a:solidFill>
                  <a:schemeClr val="accent1"/>
                </a:solidFill>
                <a:latin typeface="Palatino Linotype" pitchFamily="18" charset="0"/>
              </a:rPr>
              <a:t> mit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Bekanntgabe </a:t>
            </a:r>
            <a:r>
              <a:rPr lang="de-DE" dirty="0" smtClean="0">
                <a:solidFill>
                  <a:schemeClr val="accent1"/>
                </a:solidFill>
                <a:latin typeface="Palatino Linotype" pitchFamily="18" charset="0"/>
              </a:rPr>
              <a:t>des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Wettbewerbsthemas in Jahrgangsstufe </a:t>
            </a:r>
            <a:r>
              <a:rPr lang="de-DE" b="1" dirty="0">
                <a:solidFill>
                  <a:srgbClr val="002060"/>
                </a:solidFill>
                <a:latin typeface="Palatino Linotype" pitchFamily="18" charset="0"/>
              </a:rPr>
              <a:t>12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accent1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Beginn einer </a:t>
            </a:r>
            <a:r>
              <a:rPr lang="de-DE" u="sng" dirty="0" smtClean="0">
                <a:solidFill>
                  <a:schemeClr val="accent1"/>
                </a:solidFill>
                <a:latin typeface="Palatino Linotype" pitchFamily="18" charset="0"/>
              </a:rPr>
              <a:t>BLL </a:t>
            </a:r>
            <a:r>
              <a:rPr lang="de-DE" u="sng" dirty="0">
                <a:solidFill>
                  <a:srgbClr val="0070C0"/>
                </a:solidFill>
                <a:latin typeface="Palatino Linotype" pitchFamily="18" charset="0"/>
              </a:rPr>
              <a:t>als Gruppenprodukt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 </a:t>
            </a:r>
            <a:r>
              <a:rPr lang="de-DE" dirty="0" smtClean="0">
                <a:solidFill>
                  <a:schemeClr val="accent1"/>
                </a:solidFill>
                <a:latin typeface="Palatino Linotype" pitchFamily="18" charset="0"/>
              </a:rPr>
              <a:t>mit  </a:t>
            </a:r>
            <a:r>
              <a:rPr lang="de-DE" dirty="0">
                <a:solidFill>
                  <a:schemeClr val="accent1"/>
                </a:solidFill>
                <a:latin typeface="Palatino Linotype" pitchFamily="18" charset="0"/>
              </a:rPr>
              <a:t>Bekanntgabe des Wettbewerbsthemas in Jahrgangsstufe </a:t>
            </a:r>
            <a:r>
              <a:rPr lang="de-DE" b="1" dirty="0">
                <a:solidFill>
                  <a:srgbClr val="002060"/>
                </a:solidFill>
                <a:latin typeface="Palatino Linotype" pitchFamily="18" charset="0"/>
              </a:rPr>
              <a:t>12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accent1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Verwendung einer BLL als </a:t>
            </a:r>
            <a:r>
              <a:rPr lang="de-DE" dirty="0">
                <a:solidFill>
                  <a:srgbClr val="FF0000"/>
                </a:solidFill>
                <a:latin typeface="Palatino Linotype" pitchFamily="18" charset="0"/>
              </a:rPr>
              <a:t>Wettbewerbsarbeit in Jahrgangsstufe </a:t>
            </a:r>
            <a:r>
              <a:rPr lang="de-DE" b="1" dirty="0">
                <a:solidFill>
                  <a:srgbClr val="FF0000"/>
                </a:solidFill>
                <a:latin typeface="Palatino Linotype" pitchFamily="18" charset="0"/>
              </a:rPr>
              <a:t>13</a:t>
            </a:r>
          </a:p>
        </p:txBody>
      </p:sp>
      <p:sp>
        <p:nvSpPr>
          <p:cNvPr id="4" name="Rechteck 3"/>
          <p:cNvSpPr/>
          <p:nvPr/>
        </p:nvSpPr>
        <p:spPr>
          <a:xfrm>
            <a:off x="4115431" y="126876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u="sng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e</a:t>
            </a:r>
            <a:r>
              <a:rPr lang="de-DE" u="sng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ventuell Reduktion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, Einbringen von Teilen, 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Überarbeitung von Kapiteln</a:t>
            </a:r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de-DE" u="sng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e</a:t>
            </a:r>
            <a:r>
              <a:rPr lang="de-DE" u="sng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ventuell Ausbau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der 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BLL,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Vertiefung von 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Teilaspekten, neue Aspeke einbringen</a:t>
            </a:r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 smtClean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r>
              <a:rPr lang="de-DE" u="sng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notwendige  Reduktion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 (75 Seiten + Anhang!) Einbringen von Teilen, Überarbeitung von Kapiteln</a:t>
            </a: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 smtClean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  <a:latin typeface="Palatino Linotype" pitchFamily="18" charset="0"/>
            </a:endParaRPr>
          </a:p>
          <a:p>
            <a:pPr lvl="0"/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Umgestaltung, </a:t>
            </a:r>
            <a:r>
              <a:rPr lang="de-DE" u="sng" dirty="0" smtClean="0">
                <a:solidFill>
                  <a:srgbClr val="FF0000"/>
                </a:solidFill>
                <a:latin typeface="Palatino Linotype" pitchFamily="18" charset="0"/>
              </a:rPr>
              <a:t>eventuell Ausbau</a:t>
            </a:r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de-DE" dirty="0">
                <a:solidFill>
                  <a:srgbClr val="FF0000"/>
                </a:solidFill>
                <a:latin typeface="Palatino Linotype" pitchFamily="18" charset="0"/>
              </a:rPr>
              <a:t>der </a:t>
            </a:r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BLL, </a:t>
            </a:r>
            <a:r>
              <a:rPr lang="de-DE" dirty="0">
                <a:solidFill>
                  <a:srgbClr val="FF0000"/>
                </a:solidFill>
                <a:latin typeface="Palatino Linotype" pitchFamily="18" charset="0"/>
              </a:rPr>
              <a:t>Vertiefung von A</a:t>
            </a:r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spekten</a:t>
            </a:r>
            <a:r>
              <a:rPr lang="de-DE" dirty="0">
                <a:solidFill>
                  <a:srgbClr val="FF0000"/>
                </a:solidFill>
                <a:latin typeface="Palatino Linotype" pitchFamily="18" charset="0"/>
              </a:rPr>
              <a:t>; Arbeitsbericht </a:t>
            </a:r>
            <a:r>
              <a:rPr lang="de-DE" dirty="0" smtClean="0">
                <a:solidFill>
                  <a:srgbClr val="FF0000"/>
                </a:solidFill>
                <a:latin typeface="Palatino Linotype" pitchFamily="18" charset="0"/>
              </a:rPr>
              <a:t>vorhanden, </a:t>
            </a:r>
            <a:r>
              <a:rPr lang="de-DE" u="sng" dirty="0" smtClean="0">
                <a:solidFill>
                  <a:srgbClr val="FF0000"/>
                </a:solidFill>
                <a:latin typeface="Palatino Linotype" pitchFamily="18" charset="0"/>
              </a:rPr>
              <a:t>Thema muss passen!</a:t>
            </a:r>
            <a:endParaRPr lang="de-DE" u="sng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2823794" y="148478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3615882" y="256490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3395351" y="558924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2823794" y="392048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28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>
                <a:latin typeface="Palatino Linotype" pitchFamily="18" charset="0"/>
              </a:rPr>
              <a:t>Informationen:</a:t>
            </a:r>
            <a:endParaRPr lang="de-DE" sz="3600" dirty="0">
              <a:latin typeface="Palatino Linotype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>
                <a:latin typeface="Palatino Linotype" pitchFamily="18" charset="0"/>
              </a:rPr>
              <a:t>Mainzer Studienstufe. </a:t>
            </a:r>
            <a:r>
              <a:rPr lang="de-DE" b="1" dirty="0" smtClean="0">
                <a:latin typeface="Palatino Linotype" pitchFamily="18" charset="0"/>
              </a:rPr>
              <a:t>Handreichung Arbeitsformen </a:t>
            </a:r>
            <a:r>
              <a:rPr lang="de-DE" dirty="0" smtClean="0">
                <a:latin typeface="Palatino Linotype" pitchFamily="18" charset="0"/>
              </a:rPr>
              <a:t>in der gymnasialen Oberstufe (MBWWK 2011)</a:t>
            </a:r>
          </a:p>
          <a:p>
            <a:pPr marL="0" indent="0">
              <a:buNone/>
            </a:pPr>
            <a:endParaRPr lang="de-DE" dirty="0" smtClean="0">
              <a:latin typeface="Palatino Linotype" pitchFamily="18" charset="0"/>
            </a:endParaRPr>
          </a:p>
          <a:p>
            <a:r>
              <a:rPr lang="de-DE" dirty="0">
                <a:latin typeface="Palatino Linotype" pitchFamily="18" charset="0"/>
              </a:rPr>
              <a:t>Mainzer Studienstufe</a:t>
            </a:r>
            <a:r>
              <a:rPr lang="de-DE" dirty="0" smtClean="0">
                <a:latin typeface="Palatino Linotype" pitchFamily="18" charset="0"/>
              </a:rPr>
              <a:t>. </a:t>
            </a:r>
            <a:r>
              <a:rPr lang="de-DE" b="1" dirty="0" smtClean="0">
                <a:latin typeface="Palatino Linotype" pitchFamily="18" charset="0"/>
              </a:rPr>
              <a:t>Informationen für Schülerinnen und Schüler</a:t>
            </a:r>
            <a:r>
              <a:rPr lang="de-DE" dirty="0" smtClean="0">
                <a:latin typeface="Palatino Linotype" pitchFamily="18" charset="0"/>
              </a:rPr>
              <a:t>. Abitur 2014 (MBWJK)</a:t>
            </a:r>
          </a:p>
          <a:p>
            <a:pPr marL="0" indent="0">
              <a:buNone/>
            </a:pPr>
            <a:endParaRPr lang="de-DE" dirty="0" smtClean="0">
              <a:latin typeface="Palatino Linotype" pitchFamily="18" charset="0"/>
            </a:endParaRPr>
          </a:p>
          <a:p>
            <a:r>
              <a:rPr lang="de-DE" b="1" dirty="0"/>
              <a:t>Landesverordnung </a:t>
            </a:r>
            <a:r>
              <a:rPr lang="de-DE" dirty="0"/>
              <a:t>über die gymnasiale Oberstufe (Mainzer Studienstufe) vom 21. Juli </a:t>
            </a:r>
            <a:r>
              <a:rPr lang="de-DE" dirty="0" smtClean="0"/>
              <a:t>2010, § 4</a:t>
            </a:r>
          </a:p>
          <a:p>
            <a:pPr marL="0" indent="0">
              <a:buNone/>
            </a:pPr>
            <a:endParaRPr lang="de-DE" dirty="0" smtClean="0">
              <a:latin typeface="Palatino Linotype" pitchFamily="18" charset="0"/>
            </a:endParaRPr>
          </a:p>
          <a:p>
            <a:r>
              <a:rPr lang="de-DE" b="1" dirty="0" smtClean="0"/>
              <a:t>Verwaltungsvorschrift </a:t>
            </a:r>
            <a:r>
              <a:rPr lang="de-DE" dirty="0" smtClean="0"/>
              <a:t>zur </a:t>
            </a:r>
            <a:r>
              <a:rPr lang="de-DE" dirty="0"/>
              <a:t>gymnasialen Oberstufe in Rheinland-Pfalz ( Amtsbl</a:t>
            </a:r>
            <a:r>
              <a:rPr lang="de-DE" dirty="0" smtClean="0"/>
              <a:t>. 2010 </a:t>
            </a:r>
            <a:r>
              <a:rPr lang="de-DE" dirty="0"/>
              <a:t>S. 306</a:t>
            </a:r>
            <a:r>
              <a:rPr lang="de-DE" dirty="0" smtClean="0"/>
              <a:t>)</a:t>
            </a:r>
          </a:p>
          <a:p>
            <a:endParaRPr lang="de-DE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5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Palatino Linotype" pitchFamily="18" charset="0"/>
              </a:rPr>
              <a:t>Viel Erfolg!!!</a:t>
            </a:r>
            <a:endParaRPr lang="de-DE" dirty="0">
              <a:latin typeface="Palatino Linotype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1686" y="2468577"/>
            <a:ext cx="2060627" cy="332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594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837" y="1700808"/>
            <a:ext cx="8892480" cy="2232248"/>
          </a:xfrm>
        </p:spPr>
        <p:txBody>
          <a:bodyPr>
            <a:normAutofit/>
          </a:bodyPr>
          <a:lstStyle/>
          <a:p>
            <a:r>
              <a:rPr lang="de-DE" sz="5400" dirty="0">
                <a:latin typeface="Palatino Linotype" pitchFamily="18" charset="0"/>
              </a:rPr>
              <a:t>I Anspruch und </a:t>
            </a:r>
            <a:r>
              <a:rPr lang="de-DE" sz="5400" dirty="0" smtClean="0">
                <a:latin typeface="Palatino Linotype" pitchFamily="18" charset="0"/>
              </a:rPr>
              <a:t>Zielsetzung</a:t>
            </a:r>
            <a:endParaRPr lang="de-DE" sz="54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19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260648" y="-2907704"/>
            <a:ext cx="144016" cy="144016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836712"/>
            <a:ext cx="4040188" cy="659352"/>
          </a:xfrm>
        </p:spPr>
        <p:txBody>
          <a:bodyPr/>
          <a:lstStyle/>
          <a:p>
            <a:r>
              <a:rPr lang="de-DE" dirty="0" smtClean="0">
                <a:solidFill>
                  <a:srgbClr val="002060"/>
                </a:solidFill>
              </a:rPr>
              <a:t>Facharbeit und BLL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4008" y="836712"/>
            <a:ext cx="4041775" cy="654843"/>
          </a:xfrm>
        </p:spPr>
        <p:txBody>
          <a:bodyPr/>
          <a:lstStyle/>
          <a:p>
            <a:r>
              <a:rPr lang="de-DE" dirty="0" smtClean="0"/>
              <a:t>Wettbewerbsarbeit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67544" y="1556792"/>
            <a:ext cx="4041648" cy="4528520"/>
          </a:xfrm>
        </p:spPr>
        <p:txBody>
          <a:bodyPr>
            <a:normAutofit fontScale="85000" lnSpcReduction="20000"/>
          </a:bodyPr>
          <a:lstStyle/>
          <a:p>
            <a:endParaRPr lang="de-DE" dirty="0" smtClean="0"/>
          </a:p>
          <a:p>
            <a:r>
              <a:rPr lang="de-DE" sz="2400" dirty="0" smtClean="0">
                <a:solidFill>
                  <a:srgbClr val="002060"/>
                </a:solidFill>
              </a:rPr>
              <a:t>Förderung von </a:t>
            </a:r>
            <a:r>
              <a:rPr lang="de-DE" sz="2400" dirty="0" smtClean="0">
                <a:solidFill>
                  <a:srgbClr val="FFC000"/>
                </a:solidFill>
              </a:rPr>
              <a:t>selbstständigem Forschen und Lernen</a:t>
            </a:r>
          </a:p>
          <a:p>
            <a:pPr marL="0" indent="0">
              <a:buNone/>
            </a:pPr>
            <a:endParaRPr lang="de-DE" sz="2400" dirty="0" smtClean="0">
              <a:solidFill>
                <a:srgbClr val="FFC000"/>
              </a:solidFill>
            </a:endParaRPr>
          </a:p>
          <a:p>
            <a:r>
              <a:rPr lang="de-DE" sz="2400" dirty="0" smtClean="0">
                <a:solidFill>
                  <a:srgbClr val="002060"/>
                </a:solidFill>
              </a:rPr>
              <a:t>Vermittlung grundlegender Arbeitstechniken für spätere wissenschaftliche Darstellungen</a:t>
            </a:r>
          </a:p>
          <a:p>
            <a:endParaRPr lang="de-DE" sz="2400" dirty="0" smtClean="0">
              <a:solidFill>
                <a:srgbClr val="002060"/>
              </a:solidFill>
            </a:endParaRPr>
          </a:p>
          <a:p>
            <a:r>
              <a:rPr lang="de-DE" sz="2400" dirty="0" smtClean="0">
                <a:solidFill>
                  <a:srgbClr val="002060"/>
                </a:solidFill>
              </a:rPr>
              <a:t>Vorbereitung auf Hochschularbeitsweisen</a:t>
            </a:r>
          </a:p>
          <a:p>
            <a:endParaRPr lang="de-DE" sz="2400" dirty="0" smtClean="0">
              <a:solidFill>
                <a:srgbClr val="002060"/>
              </a:solidFill>
            </a:endParaRPr>
          </a:p>
          <a:p>
            <a:r>
              <a:rPr lang="de-DE" sz="2400" dirty="0" smtClean="0">
                <a:solidFill>
                  <a:srgbClr val="002060"/>
                </a:solidFill>
              </a:rPr>
              <a:t>Erfahrung mit längerfristigem Zeitmanagement</a:t>
            </a:r>
          </a:p>
          <a:p>
            <a:pPr marL="0" indent="0">
              <a:buNone/>
            </a:pPr>
            <a:endParaRPr lang="de-DE" sz="2400" dirty="0" smtClean="0">
              <a:solidFill>
                <a:srgbClr val="002060"/>
              </a:solidFill>
            </a:endParaRPr>
          </a:p>
          <a:p>
            <a:r>
              <a:rPr lang="de-DE" sz="2400" dirty="0" smtClean="0">
                <a:solidFill>
                  <a:srgbClr val="002060"/>
                </a:solidFill>
              </a:rPr>
              <a:t>Vorbereitung auf mündliche Prüfungssituationen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8" y="1700808"/>
            <a:ext cx="3384376" cy="4176464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Interesse </a:t>
            </a:r>
            <a:r>
              <a:rPr lang="de-DE" dirty="0"/>
              <a:t>für die eigene Geschichte </a:t>
            </a:r>
            <a:r>
              <a:rPr lang="de-DE" dirty="0" smtClean="0"/>
              <a:t>wecken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Selbstständigkeit </a:t>
            </a:r>
            <a:r>
              <a:rPr lang="de-DE" dirty="0"/>
              <a:t>fördern und </a:t>
            </a:r>
            <a:r>
              <a:rPr lang="de-DE" dirty="0" smtClean="0"/>
              <a:t>Verantwortungs-bewusstsein stärken</a:t>
            </a:r>
          </a:p>
          <a:p>
            <a:endParaRPr lang="de-DE" dirty="0" smtClean="0"/>
          </a:p>
          <a:p>
            <a:r>
              <a:rPr lang="de-DE" dirty="0">
                <a:solidFill>
                  <a:srgbClr val="FFC000"/>
                </a:solidFill>
              </a:rPr>
              <a:t>f</a:t>
            </a:r>
            <a:r>
              <a:rPr lang="de-DE" dirty="0" smtClean="0">
                <a:solidFill>
                  <a:srgbClr val="FFC000"/>
                </a:solidFill>
              </a:rPr>
              <a:t>orschendes Lernen  </a:t>
            </a:r>
            <a:r>
              <a:rPr lang="de-DE" dirty="0" smtClean="0">
                <a:solidFill>
                  <a:srgbClr val="002060"/>
                </a:solidFill>
              </a:rPr>
              <a:t>als zentrales Anliegen               </a:t>
            </a:r>
          </a:p>
          <a:p>
            <a:pPr marL="0" indent="0">
              <a:buNone/>
            </a:pPr>
            <a:endParaRPr lang="de-DE" dirty="0" smtClean="0">
              <a:solidFill>
                <a:srgbClr val="FFC000"/>
              </a:solidFill>
            </a:endParaRPr>
          </a:p>
          <a:p>
            <a:r>
              <a:rPr lang="de-DE" dirty="0" smtClean="0"/>
              <a:t>lebensweltlicher Bezug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Gegenwartsbezug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922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-1539552"/>
            <a:ext cx="8229600" cy="1143000"/>
          </a:xfrm>
        </p:spPr>
        <p:txBody>
          <a:bodyPr>
            <a:normAutofit/>
          </a:bodyPr>
          <a:lstStyle/>
          <a:p>
            <a:endParaRPr lang="de-DE" sz="4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4040188" cy="659352"/>
          </a:xfrm>
        </p:spPr>
        <p:txBody>
          <a:bodyPr/>
          <a:lstStyle/>
          <a:p>
            <a:r>
              <a:rPr lang="de-DE" dirty="0" smtClean="0"/>
              <a:t>Facharbeit und BLL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572000" y="1124744"/>
            <a:ext cx="4041775" cy="654843"/>
          </a:xfrm>
        </p:spPr>
        <p:txBody>
          <a:bodyPr/>
          <a:lstStyle/>
          <a:p>
            <a:r>
              <a:rPr lang="de-DE" dirty="0" smtClean="0"/>
              <a:t>Wettbewerbsarbeit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683568" y="1844824"/>
            <a:ext cx="4040188" cy="3845720"/>
          </a:xfrm>
        </p:spPr>
        <p:txBody>
          <a:bodyPr>
            <a:noAutofit/>
          </a:bodyPr>
          <a:lstStyle/>
          <a:p>
            <a:r>
              <a:rPr lang="de-DE" dirty="0" smtClean="0"/>
              <a:t>Schüler unterbreiten einen Themenvorschlag; Interesse, </a:t>
            </a:r>
            <a:r>
              <a:rPr lang="de-DE" dirty="0" smtClean="0">
                <a:solidFill>
                  <a:srgbClr val="FFC000"/>
                </a:solidFill>
              </a:rPr>
              <a:t>pers. Betroffenheit</a:t>
            </a:r>
          </a:p>
          <a:p>
            <a:endParaRPr lang="de-DE" dirty="0" smtClean="0"/>
          </a:p>
          <a:p>
            <a:r>
              <a:rPr lang="de-DE" dirty="0" smtClean="0"/>
              <a:t>Thema ist unterrichts-unabhängig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Forschen und Untersuchen im wissenschaftspropädeu-tischen Sinne:</a:t>
            </a:r>
            <a:r>
              <a:rPr lang="de-DE" b="1" dirty="0" smtClean="0"/>
              <a:t> </a:t>
            </a:r>
            <a:r>
              <a:rPr lang="de-DE" dirty="0" smtClean="0"/>
              <a:t>zu bewältigen mit einem begrenzten Umfang an Sekundärliteratur</a:t>
            </a:r>
          </a:p>
          <a:p>
            <a:pPr marL="0" indent="0">
              <a:buNone/>
            </a:pPr>
            <a:r>
              <a:rPr lang="de-DE" dirty="0" smtClean="0"/>
              <a:t>    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041775" cy="4752528"/>
          </a:xfrm>
        </p:spPr>
        <p:txBody>
          <a:bodyPr>
            <a:normAutofit/>
          </a:bodyPr>
          <a:lstStyle/>
          <a:p>
            <a:r>
              <a:rPr lang="de-DE" dirty="0" smtClean="0"/>
              <a:t>Vorgabe von Thema und Aufgabe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>
                <a:solidFill>
                  <a:srgbClr val="FFC000"/>
                </a:solidFill>
              </a:rPr>
              <a:t>Bindung an familiäres, lokales, regionales Umfeld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Suchen und Sammeln in der Umgebung: Familie, Nachbarschaft, Bibliotheken, Archive, Dokumente aus pers. Besitz, Geschichtsvereine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393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348880"/>
            <a:ext cx="8496944" cy="1600200"/>
          </a:xfrm>
        </p:spPr>
        <p:txBody>
          <a:bodyPr/>
          <a:lstStyle/>
          <a:p>
            <a:r>
              <a:rPr lang="de-DE" dirty="0">
                <a:latin typeface="Palatino Linotype" pitchFamily="18" charset="0"/>
              </a:rPr>
              <a:t>II Form und </a:t>
            </a:r>
            <a:r>
              <a:rPr lang="de-DE" dirty="0" smtClean="0">
                <a:latin typeface="Palatino Linotype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Rahmenbedingungen</a:t>
            </a:r>
            <a:endParaRPr lang="de-DE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6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422645"/>
              </p:ext>
            </p:extLst>
          </p:nvPr>
        </p:nvGraphicFramePr>
        <p:xfrm>
          <a:off x="467544" y="1124744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1441" marR="9144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Facharbeit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BLL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Wettbewerbs-beitrag</a:t>
                      </a:r>
                      <a:endParaRPr lang="de-DE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Zuordnung</a:t>
                      </a:r>
                      <a:endParaRPr lang="de-DE" dirty="0"/>
                    </a:p>
                  </a:txBody>
                  <a:tcPr marL="91441" marR="9144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zum Lk</a:t>
                      </a:r>
                      <a:r>
                        <a:rPr lang="de-DE" baseline="0" dirty="0" smtClean="0"/>
                        <a:t> </a:t>
                      </a:r>
                      <a:endParaRPr lang="de-DE" dirty="0" smtClean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zu einem oder mehreren Fächern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Geschichte</a:t>
                      </a:r>
                      <a:endParaRPr lang="de-DE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Umfang</a:t>
                      </a:r>
                      <a:endParaRPr lang="de-DE" dirty="0"/>
                    </a:p>
                  </a:txBody>
                  <a:tcPr marL="91441" marR="9144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12 Seiten </a:t>
                      </a:r>
                      <a:r>
                        <a:rPr lang="de-DE" baseline="0" dirty="0" smtClean="0"/>
                        <a:t>          </a:t>
                      </a:r>
                      <a:r>
                        <a:rPr lang="de-DE" dirty="0" smtClean="0"/>
                        <a:t>(ohne Anhang)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20</a:t>
                      </a:r>
                      <a:r>
                        <a:rPr lang="de-DE" baseline="0" dirty="0" smtClean="0"/>
                        <a:t> bis 25 Seiten (ohne Anhang)</a:t>
                      </a:r>
                      <a:endParaRPr lang="de-DE" dirty="0" smtClean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bis 50 Seiten</a:t>
                      </a:r>
                    </a:p>
                    <a:p>
                      <a:r>
                        <a:rPr lang="de-DE" dirty="0" smtClean="0"/>
                        <a:t>(mit Anhang / ohne</a:t>
                      </a:r>
                      <a:r>
                        <a:rPr lang="de-DE" baseline="0" dirty="0" smtClean="0"/>
                        <a:t> Arbeitsbericht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Format</a:t>
                      </a:r>
                      <a:endParaRPr lang="de-DE" dirty="0"/>
                    </a:p>
                  </a:txBody>
                  <a:tcPr marL="91441" marR="9144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schriftlich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schriftlich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schriftlich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Multimedia-   präsentation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Videos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Projektergebnis dreidimensio-nal</a:t>
                      </a:r>
                    </a:p>
                  </a:txBody>
                  <a:tcPr marL="91441" marR="91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5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47825" y="3381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1846"/>
              </p:ext>
            </p:extLst>
          </p:nvPr>
        </p:nvGraphicFramePr>
        <p:xfrm>
          <a:off x="323528" y="908720"/>
          <a:ext cx="8229600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Facharbeit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BLL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Wettbewerbs-beitrag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Arbeitsbericht</a:t>
                      </a:r>
                      <a:endParaRPr lang="de-DE" dirty="0"/>
                    </a:p>
                  </a:txBody>
                  <a:tcPr marL="91441" marR="9144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---</a:t>
                      </a:r>
                      <a:endParaRPr lang="de-DE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de-DE" u="sng" dirty="0" smtClean="0"/>
                        <a:t>erforderlich!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„schriftliche Dokumentation des Arbeitsprozesses“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de-DE" u="sng" dirty="0" smtClean="0"/>
                        <a:t>erforderlich!</a:t>
                      </a:r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Betreuung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Lehrkraft!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Lehrkraft!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Tutor möglich</a:t>
                      </a:r>
                      <a:endParaRPr lang="de-DE" dirty="0"/>
                    </a:p>
                  </a:txBody>
                  <a:tcPr/>
                </a:tc>
              </a:tr>
              <a:tr h="2013416">
                <a:tc>
                  <a:txBody>
                    <a:bodyPr/>
                    <a:lstStyle/>
                    <a:p>
                      <a:r>
                        <a:rPr lang="de-DE" dirty="0" smtClean="0"/>
                        <a:t>Autorenanzahl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/>
                        <a:t>bis zu 3 </a:t>
                      </a:r>
                      <a:r>
                        <a:rPr lang="de-DE" dirty="0" smtClean="0"/>
                        <a:t>Schüler/innen bei Abgrenzung der Unterthemen -&gt;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Einzelleistung muss zweifelsfrei feststellbar 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/>
                        <a:t>bis zu 3 </a:t>
                      </a:r>
                      <a:r>
                        <a:rPr lang="de-DE" dirty="0" smtClean="0"/>
                        <a:t>Schüler/innen bei Abgrenzung der Unterthemen -&gt; Einzelleistung muss zweifelsfrei feststellbar 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Einzelbeitrag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Gruppenbei-trag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de-DE" dirty="0" smtClean="0"/>
                        <a:t>Klassenbeitrag</a:t>
                      </a:r>
                      <a:endParaRPr lang="de-DE" dirty="0"/>
                    </a:p>
                  </a:txBody>
                  <a:tcPr/>
                </a:tc>
              </a:tr>
              <a:tr h="1201256">
                <a:tc>
                  <a:txBody>
                    <a:bodyPr/>
                    <a:lstStyle/>
                    <a:p>
                      <a:r>
                        <a:rPr lang="de-DE" dirty="0" smtClean="0"/>
                        <a:t>Bearbeitungszeit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12 Wochen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+</a:t>
                      </a:r>
                      <a:r>
                        <a:rPr lang="de-DE" baseline="0" dirty="0" smtClean="0"/>
                        <a:t> ca. zwei Wochen Vorbereitungszeit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„Jahresarbeit“ ,      d. h. </a:t>
                      </a:r>
                      <a:r>
                        <a:rPr lang="de-DE" u="sng" dirty="0" smtClean="0"/>
                        <a:t>bis zu </a:t>
                      </a:r>
                      <a:r>
                        <a:rPr lang="de-DE" dirty="0" smtClean="0"/>
                        <a:t>einem Schuljahr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ca. ein halbes Jahr</a:t>
                      </a:r>
                    </a:p>
                    <a:p>
                      <a:r>
                        <a:rPr lang="de-DE" dirty="0" smtClean="0"/>
                        <a:t>(1. September 2012 bis 28.  Februar 2013)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10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94539"/>
              </p:ext>
            </p:extLst>
          </p:nvPr>
        </p:nvGraphicFramePr>
        <p:xfrm>
          <a:off x="504015" y="134076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Book Antiqua" pitchFamily="18" charset="0"/>
                        </a:rPr>
                        <a:t>Facharbeit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Book Antiqua" pitchFamily="18" charset="0"/>
                        </a:rPr>
                        <a:t>BLL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Book Antiqua" pitchFamily="18" charset="0"/>
                        </a:rPr>
                        <a:t>Wettbewerbs-beitrag</a:t>
                      </a:r>
                      <a:endParaRPr lang="de-DE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Abgabetermin</a:t>
                      </a:r>
                    </a:p>
                    <a:p>
                      <a:endParaRPr lang="de-DE" dirty="0" smtClean="0"/>
                    </a:p>
                    <a:p>
                      <a:r>
                        <a:rPr lang="de-DE" sz="1200" dirty="0" smtClean="0"/>
                        <a:t>(Zu beachten sind die Verschiebungen  im achtjährigen Bildungsgang.)</a:t>
                      </a:r>
                      <a:endParaRPr lang="de-DE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spätestens 6 Wochen vor Ende 12/2</a:t>
                      </a:r>
                    </a:p>
                    <a:p>
                      <a:pPr algn="l"/>
                      <a:r>
                        <a:rPr lang="de-DE" dirty="0" smtClean="0"/>
                        <a:t>(Note in 12/2)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spätestens Ende 12/2</a:t>
                      </a:r>
                    </a:p>
                    <a:p>
                      <a:r>
                        <a:rPr lang="de-DE" dirty="0" smtClean="0"/>
                        <a:t>-&gt; Schuljahresende</a:t>
                      </a:r>
                    </a:p>
                    <a:p>
                      <a:r>
                        <a:rPr lang="de-DE" dirty="0" smtClean="0"/>
                        <a:t>(Note in 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Ende Februar</a:t>
                      </a:r>
                    </a:p>
                    <a:p>
                      <a:pPr algn="l"/>
                      <a:r>
                        <a:rPr lang="de-DE" dirty="0" smtClean="0"/>
                        <a:t>-&gt; Beginn des zweiten Halbjahres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„Präsentation“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Kolloquium</a:t>
                      </a:r>
                    </a:p>
                    <a:p>
                      <a:r>
                        <a:rPr lang="de-DE" dirty="0" smtClean="0"/>
                        <a:t>(vor Halbjahres-ende 12/2)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Kolloquium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(vor Weihnachts-ferien in 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smtClean="0"/>
                        <a:t>evtl.</a:t>
                      </a:r>
                      <a:endParaRPr lang="de-D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im Erfolgsfall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Book Antiqua" pitchFamily="18" charset="0"/>
                        </a:rPr>
                        <a:t>extrinsische Motivation</a:t>
                      </a:r>
                      <a:endParaRPr lang="de-DE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Book Antiqua" pitchFamily="18" charset="0"/>
                        </a:rPr>
                        <a:t>Einbringen in</a:t>
                      </a:r>
                      <a:r>
                        <a:rPr lang="de-DE" baseline="0" dirty="0" smtClean="0">
                          <a:latin typeface="Book Antiqua" pitchFamily="18" charset="0"/>
                        </a:rPr>
                        <a:t> den Qualifikations-bereich</a:t>
                      </a:r>
                      <a:endParaRPr lang="de-DE" dirty="0" smtClean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>
                          <a:latin typeface="Book Antiqua" pitchFamily="18" charset="0"/>
                        </a:rPr>
                        <a:t>Einbringen in</a:t>
                      </a:r>
                      <a:r>
                        <a:rPr lang="de-DE" baseline="0" smtClean="0">
                          <a:latin typeface="Book Antiqua" pitchFamily="18" charset="0"/>
                        </a:rPr>
                        <a:t> den </a:t>
                      </a:r>
                      <a:r>
                        <a:rPr lang="de-DE" baseline="0" dirty="0" smtClean="0">
                          <a:latin typeface="Book Antiqua" pitchFamily="18" charset="0"/>
                        </a:rPr>
                        <a:t>Prüfungsbereich</a:t>
                      </a:r>
                      <a:endParaRPr lang="de-DE" dirty="0" smtClean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dirty="0" smtClean="0">
                          <a:latin typeface="Book Antiqua" pitchFamily="18" charset="0"/>
                        </a:rPr>
                        <a:t>Preise auf Bundes- und Landesebene</a:t>
                      </a:r>
                      <a:endParaRPr lang="de-DE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C:\Users\Kai\Desktop\Kai Externe 10.11\Eigene Bilder\Microsoft Clip Organizer\7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545" y="3933056"/>
            <a:ext cx="2381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>
          <a:xfrm>
            <a:off x="572794" y="5776851"/>
            <a:ext cx="8122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70C0"/>
                </a:solidFill>
                <a:latin typeface="Book Antiqua" pitchFamily="18" charset="0"/>
              </a:rPr>
              <a:t>Wichtig: Erzielte </a:t>
            </a:r>
            <a:r>
              <a:rPr lang="de-DE" dirty="0" smtClean="0">
                <a:solidFill>
                  <a:srgbClr val="0070C0"/>
                </a:solidFill>
                <a:latin typeface="Book Antiqua" pitchFamily="18" charset="0"/>
              </a:rPr>
              <a:t>Preise sind für die Note von BLL und FA nicht entscheidend</a:t>
            </a:r>
            <a:r>
              <a:rPr lang="de-DE" dirty="0" smtClean="0">
                <a:latin typeface="Book Antiqua" pitchFamily="18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466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2910987"/>
            <a:ext cx="78213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Palatino Linotype" pitchFamily="18" charset="0"/>
              </a:rPr>
              <a:t>III Kompatibilität und </a:t>
            </a:r>
            <a:r>
              <a:rPr lang="de-DE" sz="3600" dirty="0" smtClean="0">
                <a:latin typeface="Palatino Linotype" pitchFamily="18" charset="0"/>
              </a:rPr>
              <a:t>Konvertierung</a:t>
            </a:r>
            <a:endParaRPr lang="de-DE" sz="36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2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690</Words>
  <Application>Microsoft Office PowerPoint</Application>
  <PresentationFormat>Bildschirmpräsentation (4:3)</PresentationFormat>
  <Paragraphs>191</Paragraphs>
  <Slides>14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Hyperion</vt:lpstr>
      <vt:lpstr>Wettbewerbsarbeit, Facharbeit, Besondere Lernleistung</vt:lpstr>
      <vt:lpstr>I Anspruch und Zielsetzung</vt:lpstr>
      <vt:lpstr>PowerPoint-Präsentation</vt:lpstr>
      <vt:lpstr>PowerPoint-Präsentation</vt:lpstr>
      <vt:lpstr>II Form und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Rahmenbedingungen</vt:lpstr>
      <vt:lpstr>PowerPoint-Präsentation</vt:lpstr>
      <vt:lpstr>PowerPoint-Präsentation</vt:lpstr>
      <vt:lpstr>PowerPoint-Präsentation</vt:lpstr>
      <vt:lpstr>PowerPoint-Präsentation</vt:lpstr>
      <vt:lpstr>Vorteile und Nachteile</vt:lpstr>
      <vt:lpstr>PowerPoint-Präsentation</vt:lpstr>
      <vt:lpstr>Verknüpfung BLL/Wettbewerbsarbeit (G 9)</vt:lpstr>
      <vt:lpstr>Informationen:</vt:lpstr>
      <vt:lpstr>Viel Erfolg!!!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Wettbewerbsarbeit, Facharbeit, Besondere Lernleistung</dc:title>
  <dc:creator>Odysseus12</dc:creator>
  <cp:lastModifiedBy>Odysseus12</cp:lastModifiedBy>
  <cp:revision>106</cp:revision>
  <cp:lastPrinted>2012-09-02T20:00:04Z</cp:lastPrinted>
  <dcterms:created xsi:type="dcterms:W3CDTF">2012-08-23T13:41:50Z</dcterms:created>
  <dcterms:modified xsi:type="dcterms:W3CDTF">2012-09-06T09:00:19Z</dcterms:modified>
</cp:coreProperties>
</file>